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98" r:id="rId5"/>
    <p:sldId id="260" r:id="rId6"/>
    <p:sldId id="293" r:id="rId7"/>
    <p:sldId id="300" r:id="rId8"/>
    <p:sldId id="282" r:id="rId9"/>
    <p:sldId id="283" r:id="rId10"/>
    <p:sldId id="284" r:id="rId11"/>
    <p:sldId id="301" r:id="rId12"/>
    <p:sldId id="291" r:id="rId13"/>
    <p:sldId id="292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3A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22" autoAdjust="0"/>
  </p:normalViewPr>
  <p:slideViewPr>
    <p:cSldViewPr snapToGrid="0">
      <p:cViewPr varScale="1">
        <p:scale>
          <a:sx n="50" d="100"/>
          <a:sy n="50" d="100"/>
        </p:scale>
        <p:origin x="19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8BBF5-790D-4FFE-9094-8B5BD52A5AA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18058-4ECD-490D-A53C-C1614437CD0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D39F67-1820-4A06-B6D6-D5EAE2C3C8F1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89967E-9F6E-4513-BE31-1B3270FF85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7E26C9-9DB2-4422-98F9-31D32BFA58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69E97-69FA-45F6-A30B-239D1456CC1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0BC65-144F-4C9D-9AB2-FD075C8C42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B84ABD6-173B-4665-AAC6-BE68D07D68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448DF-7C03-4265-85B5-12EF29C93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00248-8120-462F-9313-3745E89D6C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DESIGN: </a:t>
            </a:r>
            <a:br>
              <a:rPr lang="en-GB"/>
            </a:br>
            <a:r>
              <a:rPr lang="en-GB"/>
              <a:t>- All titles in League Spartan, all sub titles and general content in Lato.</a:t>
            </a:r>
          </a:p>
          <a:p>
            <a:pPr lvl="0"/>
            <a:r>
              <a:rPr lang="en-GB"/>
              <a:t>- Titles to be double to side of sub titles and general content. </a:t>
            </a:r>
          </a:p>
          <a:p>
            <a:pPr lvl="0"/>
            <a:r>
              <a:rPr lang="en-GB"/>
              <a:t>- Opening and closing side to be Foundation’s pink. </a:t>
            </a:r>
          </a:p>
          <a:p>
            <a:pPr marL="171450" lvl="0" indent="-171450">
              <a:buSzPct val="100000"/>
              <a:buChar char="-"/>
            </a:pPr>
            <a:r>
              <a:rPr lang="en-GB"/>
              <a:t>Middle slides to be Foundation’s purple, lilac and yellow. </a:t>
            </a:r>
          </a:p>
          <a:p>
            <a:pPr marL="171450" lvl="0" indent="-171450">
              <a:buSzPct val="100000"/>
              <a:buChar char="-"/>
            </a:pPr>
            <a:r>
              <a:rPr lang="en-GB"/>
              <a:t>Suitable images saved in ‘Slideshow Photos’ can be replaced with less general images if required. </a:t>
            </a:r>
          </a:p>
          <a:p>
            <a:pPr marL="171450" lvl="0" indent="-171450">
              <a:buSzPct val="100000"/>
              <a:buChar char="-"/>
            </a:pPr>
            <a:r>
              <a:rPr lang="en-GB"/>
              <a:t>Images produced on Canva in a 3” x 5” dimension, a ‘photogenic &gt; belvedere’ effect.</a:t>
            </a:r>
          </a:p>
          <a:p>
            <a:pPr marL="171450" lvl="0" indent="-171450">
              <a:buSzPct val="100000"/>
              <a:buChar char="-"/>
            </a:pPr>
            <a:r>
              <a:rPr lang="en-GB"/>
              <a:t>Subtitles can be in a secondary primary colour.</a:t>
            </a:r>
          </a:p>
          <a:p>
            <a:pPr marL="171450" lvl="0" indent="-171450">
              <a:buSzPct val="100000"/>
              <a:buChar char="-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3D09C-1290-4064-B50D-991C368339F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04D839-2384-4241-95E9-32FA1500041D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78059-1C4B-4934-9A0F-4EC35E5E6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D4294-42EC-4DA4-95C4-01C9EB38BF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There’s grant of up to £3,000 for </a:t>
            </a:r>
            <a:r>
              <a:rPr lang="en-US" dirty="0" err="1"/>
              <a:t>organisations</a:t>
            </a:r>
            <a:r>
              <a:rPr lang="en-US" dirty="0"/>
              <a:t> in Birmingham and the Black Country. Funding must be spent within 1 year. </a:t>
            </a:r>
          </a:p>
          <a:p>
            <a:pPr lvl="0"/>
            <a:r>
              <a:rPr lang="en-US" dirty="0"/>
              <a:t>The fund aims to support people in Birmingham and the Black Country Coventry. Applications must meet one of the following aims: • Promote health and wellbeing • Tackling disadvantage • Support local solutions to meet local needs • Promote community cohesion • Develop sustainable and supporting communities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4D96-0C04-4E63-A2B0-D0DE456556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ED5C43-37EA-4E7C-8A9C-4BCCAF042378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87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78059-1C4B-4934-9A0F-4EC35E5E6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D4294-42EC-4DA4-95C4-01C9EB38BF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Grants normally range between £250 and £2000 although exceptionally we will go higher</a:t>
            </a:r>
          </a:p>
          <a:p>
            <a:pPr lvl="0"/>
            <a:r>
              <a:rPr lang="en-US" dirty="0"/>
              <a:t>than this.</a:t>
            </a:r>
          </a:p>
          <a:p>
            <a:pPr lvl="0"/>
            <a:r>
              <a:rPr lang="en-US" dirty="0"/>
              <a:t>• funding to be spent within 1 year.</a:t>
            </a:r>
          </a:p>
          <a:p>
            <a:pPr lvl="0"/>
            <a:r>
              <a:rPr lang="en-US" dirty="0"/>
              <a:t>• Applicants will be expected to demonstrate evidence of need and – particularly in the case</a:t>
            </a:r>
          </a:p>
          <a:p>
            <a:pPr lvl="0"/>
            <a:r>
              <a:rPr lang="en-US" dirty="0"/>
              <a:t>of project finance – where the balance of the required funding is coming from.</a:t>
            </a:r>
          </a:p>
          <a:p>
            <a:pPr lvl="0"/>
            <a:r>
              <a:rPr lang="en-US" dirty="0"/>
              <a:t>The fund aims to:</a:t>
            </a:r>
          </a:p>
          <a:p>
            <a:pPr lvl="0"/>
            <a:r>
              <a:rPr lang="en-US" dirty="0"/>
              <a:t>• Help smaller causes where a modest donation can make a difference.</a:t>
            </a:r>
          </a:p>
          <a:p>
            <a:pPr lvl="0"/>
            <a:r>
              <a:rPr lang="en-US" dirty="0"/>
              <a:t>• Support core costs as well as specific projects.</a:t>
            </a:r>
          </a:p>
          <a:p>
            <a:pPr lvl="0"/>
            <a:r>
              <a:rPr lang="en-US" dirty="0"/>
              <a:t>We have a strong preference for supporting Registered Charities and Charitable</a:t>
            </a:r>
          </a:p>
          <a:p>
            <a:pPr lvl="0"/>
            <a:r>
              <a:rPr lang="en-US" dirty="0"/>
              <a:t>Incorporated </a:t>
            </a:r>
            <a:r>
              <a:rPr lang="en-US" dirty="0" err="1"/>
              <a:t>Organisations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4D96-0C04-4E63-A2B0-D0DE456556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ED5C43-37EA-4E7C-8A9C-4BCCAF042378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29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4355E-2BF1-40F2-AE9E-FD350E51C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C158A-2113-4EED-8482-D747B3DC70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6DC9-8D0C-4F31-A77B-331D86AE80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BBB967-A1F4-4A5A-8891-B4EF303F9F9F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26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4355E-2BF1-40F2-AE9E-FD350E51C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C158A-2113-4EED-8482-D747B3DC70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6DC9-8D0C-4F31-A77B-331D86AE80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BBB967-A1F4-4A5A-8891-B4EF303F9F9F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85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we will support: </a:t>
            </a:r>
            <a:r>
              <a:rPr lang="en-US" dirty="0"/>
              <a:t>Start-up costs for a new project or </a:t>
            </a:r>
            <a:r>
              <a:rPr lang="en-US" dirty="0" err="1"/>
              <a:t>organisation</a:t>
            </a:r>
            <a:r>
              <a:rPr lang="en-US" dirty="0"/>
              <a:t> • To extend or develop an existing project • For pilot project (to gather research or evidence) • To purchase equipment or resources</a:t>
            </a:r>
          </a:p>
          <a:p>
            <a:r>
              <a:rPr lang="en-US" dirty="0"/>
              <a:t>Your </a:t>
            </a:r>
            <a:r>
              <a:rPr lang="en-US" dirty="0" err="1"/>
              <a:t>organisation</a:t>
            </a:r>
            <a:r>
              <a:rPr lang="en-US" dirty="0"/>
              <a:t>/company income level must be equal to or less than £200,000, as shown in your most recent annual accounts</a:t>
            </a:r>
          </a:p>
          <a:p>
            <a:endParaRPr lang="en-US" dirty="0"/>
          </a:p>
          <a:p>
            <a:r>
              <a:rPr lang="en-US" dirty="0"/>
              <a:t>Will not fund:</a:t>
            </a:r>
          </a:p>
          <a:p>
            <a:r>
              <a:rPr lang="en-US" dirty="0"/>
              <a:t>Work that addresses the impact of mental or physical illness, or specific health conditions. </a:t>
            </a:r>
          </a:p>
          <a:p>
            <a:r>
              <a:rPr lang="en-US" dirty="0"/>
              <a:t>This includes the delivery of healthcare including treatment, medical research, counselling </a:t>
            </a:r>
          </a:p>
          <a:p>
            <a:r>
              <a:rPr lang="en-US" dirty="0"/>
              <a:t>and therapy, and treatment relating to drug and alcohol misuse</a:t>
            </a:r>
          </a:p>
          <a:p>
            <a:r>
              <a:rPr lang="en-US" dirty="0"/>
              <a:t>• Advancing religion</a:t>
            </a:r>
          </a:p>
          <a:p>
            <a:r>
              <a:rPr lang="en-US" dirty="0"/>
              <a:t>• The arts, including theatre, music and drama (except when used as a means of achieving </a:t>
            </a:r>
          </a:p>
          <a:p>
            <a:r>
              <a:rPr lang="en-US" dirty="0"/>
              <a:t>one of our funding priorities)</a:t>
            </a:r>
          </a:p>
          <a:p>
            <a:r>
              <a:rPr lang="en-US" dirty="0"/>
              <a:t>• Sports*, including sports </a:t>
            </a:r>
            <a:r>
              <a:rPr lang="en-US" dirty="0" err="1"/>
              <a:t>centres</a:t>
            </a:r>
            <a:r>
              <a:rPr lang="en-US" dirty="0"/>
              <a:t> and individual playing field projects (except when used as </a:t>
            </a:r>
          </a:p>
          <a:p>
            <a:r>
              <a:rPr lang="en-US" dirty="0"/>
              <a:t>a means of achieving one of our funding priorities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B84ABD6-173B-4665-AAC6-BE68D07D68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9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4355E-2BF1-40F2-AE9E-FD350E51C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C158A-2113-4EED-8482-D747B3DC70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E6007E"/>
                </a:solidFill>
                <a:latin typeface="League Spartan"/>
              </a:rPr>
              <a:t>Eligibility Checklist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6DC9-8D0C-4F31-A77B-331D86AE80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BBB967-A1F4-4A5A-8891-B4EF303F9F9F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01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4355E-2BF1-40F2-AE9E-FD350E51C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C158A-2113-4EED-8482-D747B3DC70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6DC9-8D0C-4F31-A77B-331D86AE80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BBB967-A1F4-4A5A-8891-B4EF303F9F9F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0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3428-F717-40A6-89F7-7124F16C4D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4CE79-A02A-47CF-A561-CF5E9FFAB8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A9A2-F8B4-4E40-814D-8E0ECD53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9CE517-18BF-4FE2-B792-B4A63A517FD4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AE34-6DB4-4361-8B61-2F291BE3B5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BABB-40B2-4B28-A603-8F60E4AF37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711A96-6C25-48F6-8520-0EC2BE18B0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789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0A61-2417-410E-8162-231DEB4331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61D30-D16C-4B8D-BD53-22213B8202C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1120-22B3-489C-99FE-ADB79E3385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C99F3-ACDF-4310-B87D-3CF56F95AB21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CC22-7857-4A52-B786-766D0685C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E5AB-99B8-4F51-B4E4-FB486D0D1F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628D7-DC1E-4A44-9036-A6759629BC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0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200F8-1D61-40DF-A95A-E802C552FA2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18157-81B4-488A-AF12-56C68FF9784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F57CD-DDED-4EB3-BAE1-A338D2265A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0148A9-EE0A-4145-867D-9D8C58443C0D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CD7D7-7E38-45F4-9C61-3DACDBC937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3793-2D53-42CE-8CEB-CBBBED59D2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82958-EBC1-456C-BA9F-1345EA5330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7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D0B6-8157-4D42-BF9B-592B415050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A5F2A-08D2-4994-91C0-D76C03A024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1859-73CE-4A7A-A6B7-A0E93335C5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B1742-403C-4562-AB43-8E1D61FF6524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0349-69AD-4EFF-8BC1-E7B9286889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7DEA2-3800-47C0-9240-BC84714A0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09E096-D015-43C9-B779-24952DFDEF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504C-EB7C-4F73-9FB0-65EFE41205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953EF-A011-40D2-8F84-EDB9E710CDB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FEC76-9297-4FF9-B6DD-9A45AE4D68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49F22-9EFE-4AEB-9E12-0F9B3C1D4D28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7B02C-83AD-4007-99DD-54D264B850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0B597-5CDE-4EA2-8BF6-348E83392A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769EC8-6CFC-4C5B-A6DC-5849CC2909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6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DCD2-77D5-4F8B-B6D5-08406F6C9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ACE97-924A-429A-92D4-DDAF9C2FC4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F1C1-7E56-4311-8616-991DD7B88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915109-3F0E-4495-857C-056BA763C00C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C26DC-A6BF-4E8E-91C8-5EFB3598A1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83B8-3160-45E7-A674-2FD509C8C5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5D6C5-6E4D-428E-A46F-7CCA0D73CD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1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D97A-4D11-4D1C-AD34-3F3971F95A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A846-D6E7-40DD-9FD7-4943C23453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97A00-1839-431E-A650-B760DF43667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E4CDB-E10F-47E8-92B2-85A3C2E23F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E4230E-8C48-44BB-837D-D7A227F645C5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E4BB6-397C-4AFD-B9EE-54E9679721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9B584-1612-4F2D-AB51-97A68FEF78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15B63C-952A-4D19-A588-A93D6F1131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6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CDD4-8CD4-4A3D-9431-63B28A1A7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EEBDA-C69A-4736-9F52-E7031A9A5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82D22-7F5A-4E68-AECF-5E03783D104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BAAC6-0F06-4E81-8D62-25B0DC1F6E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25940-9C84-4A12-9C20-3847F668BC4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A919E-1B92-4FCA-B809-835EFEA922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5C955-83BA-4438-86F8-41683B78A630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E0398-DB20-4FEC-9097-79A55C21FD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B6D87-A367-4C76-B606-BC945BEC48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CCB2E-C46C-4FA6-BEE6-EADB1225DA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1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96C1-5C44-4289-A6FF-320877CCF8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D4B43-CD4E-4A1E-94D0-406507A6B2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2E6538-CBA4-4D89-9F62-ABA5B284846C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C759-925F-4646-AE47-1A3C836D2D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FB553-F773-4760-B3FA-2C7B3C101E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D61D0A-8B09-499E-BCEF-5A575A7018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4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88683-560B-47D6-B831-BCBE3828F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3563E2-9190-4DEE-80B0-8B9D6BC9F23B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E79FF-222D-4DFE-9DEA-63A98A14F3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887CC-FC30-4AEA-8586-2EAD1E31AA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89F86-A3DD-4B91-8C0B-AEDF17F0D7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6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66D4-322B-4407-BA2B-0F35A7257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106D-1B6F-4273-94E6-FB417AD12A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D450B-E5B2-435B-905D-0CDB6576064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7E120-FE1B-47BA-AE75-4B59075E5A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B62B82-0F08-4746-95AA-35A4F75BC952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DDD43-A7A4-4313-A416-31B2146163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68792-DDC1-4DA8-AA80-AC4A55E2A6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1EED4-DC06-4B72-B60B-811BF645FC8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182E-AA14-4E66-BD69-2ACBF8E961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A534-4E32-4966-948B-8653A08BA2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2E31-0ACC-46E6-866A-D7C3E5B576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C9BC26-6548-402E-8773-8C7E1CFB253C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8DC54-E55A-4CD6-A543-440E6D9E0B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5D106-E698-4678-8D71-93C8B68066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1D3D7-2F22-42E3-BD94-1749FE09E5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2831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DE84-E929-4F54-A9CE-CF371F84AE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71860-77FE-42EA-A060-F5738101A71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392FA-E7F3-453E-A109-7EFB685491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E8189-92A3-4777-A5EA-264F7A5585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F03BA9-3089-4BCF-A6FD-70393D0B774D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15EF5-8E85-4027-A27E-ECCCCE3CEC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41090-4623-41C1-9DE7-50FE4B6FC7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FB440-D166-409B-9181-1EDB5EA46CF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1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F73-22F8-40DB-BC08-1BEDC9B033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85A38-4D70-4CB0-A8E0-6783B7CADC9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C5E31-0B7D-403E-A5ED-1A15F200C4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6A4C9-E10E-440D-82D1-58CDCD0BACEA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A134-B99F-4016-B6AA-9408B2B258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D522-5845-46E4-BE0F-0CAA0A1997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B0EC8-1D0E-462E-A380-F7E9F8022C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99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8B6E4-4BF1-4B63-8A60-4A14D182234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FB31E-C1E6-43B9-856B-A993A053330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7530-95E8-438B-8592-CCFB2950F5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752BB-7590-41ED-818D-ACF56046823F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F948-B207-4E5D-839C-99235BB043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F6C3-02C6-40FB-9B1D-601FDE05CA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CEC968-C31E-4AE5-95B9-AF442F15F8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6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0964-6E1D-4DA7-8F81-65B67B809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0BEC5-E4DC-4116-B4CC-AF0968C2F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8BF02-E440-412F-A08A-2EF27F5F54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A10B93-80CE-4442-B3F0-B5B4DF49CFEB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FB526-9E4D-4BFB-AF48-EF49F0722B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CB30-260B-4F8B-86D5-3559EF8D53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A5DC5-BC2C-49AE-8D54-A0869F7C2B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EB20-1F69-4B87-A196-DF3825781D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933A-2C12-41A7-91FC-4BB004BA68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39F05-82F5-4774-9B27-DAA79CA11DF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FD9D7-E168-4A97-9FD9-B3EC71FDBE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6166C-CB5B-4F12-A3B3-D0ACFE631A07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34A28-C294-434F-8390-846F1EDABB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67C1F-F6B6-441B-BF6C-128076F8B6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10D9E-32A5-4336-9CB6-9B703A1F47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E077-7435-4DA4-AC91-4A847BA95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1CBB-7776-4E4D-AC0D-45B998E5C2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D534B-1040-430F-AE7F-19A7EC4223C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58A8E-C0D0-4E17-B9AC-14C419369F7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09287-D4AF-4349-BACE-26468F5883F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EB766-6693-43CF-94F6-2E203ADD2C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37FA6C-2D30-45D9-BFC2-D55BA3C2720B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38C6C-A37A-4CF5-83BE-70E45CE83D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B0B83-8FC1-4213-BD9E-151A51F966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23FAC7-AA28-4156-B637-CD69A6BCDB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2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A114-4636-4A35-A0B4-F395B1BBDB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365F8-B452-45C2-A62B-F5B88D3FD2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A5B5A8-8923-4E94-9BE0-2D80CE67F687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9CBE9-04AB-48F1-A4B1-AA1C30890D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46120-293C-49F2-975B-C62B4910F6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D20EC7-2AD7-48B1-90C9-2F65A081E5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DEBDA-E87F-44C0-A749-C22B2D909A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6B0352-71D0-4BE5-BE85-5321BF122990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641FC-8EB1-407F-89EA-ED2142F0F5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A88C1-EA13-411E-8BD3-D2F589CFCE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EAA98-60E9-4B03-96C1-4348410C78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9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5E16-EC44-487C-975B-89AA93601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7D31-303E-4194-8A87-3968EAE70F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BFFF-1975-43B5-A079-E9431D468F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63E20-0403-464F-8D3E-36FD21AD77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13D9DB-86B9-4765-9E26-935E6A397050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1AC58-25F5-4ABE-9857-E2B774845F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254F1-C86B-4E0F-AE74-E669747BAD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0904E-E1FB-4C96-B33E-820FAD175D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1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E0A5-7CB0-49EA-B956-3E5647ED9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DFF02-A2C4-4601-8EAC-8225B5D664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AE42F-182E-41C2-A916-96C074560F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95DE1-2DC8-4807-9FE6-4078F66BB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303831-5A17-4248-AC37-CC6043506E7F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C797-9560-4A5F-8372-BCEC402038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E19C0-B257-4A29-B746-74D76F5C44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3FDF62-98A1-4D73-A4F5-9E31BFEBBF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4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52AF7-6C19-42F3-9A41-30A420E68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D2C-21E8-4666-A2E1-827B75AD8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371D-6B8B-40A5-B95A-62925DAEB8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8668B6D-C157-431E-80F4-32B222441F37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9740-B09A-43DE-B051-06C8696BE0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716C-B0AF-40CF-87BB-F0C3971E037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677EAA3-21D7-4733-8FEE-5D21FAFC9E8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0FA65-2F38-43A1-8C26-525CE7146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608A1-CE11-4143-B854-E1C01E4D17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90942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4240-F206-48AE-8B27-4774A7DDA4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4335485-7875-4135-B43E-2F97DCD12C57}" type="datetime1">
              <a:rPr lang="en-GB"/>
              <a:pPr lvl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B5FA-53E0-4506-80B5-64E219D88A7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CB06-B8A1-4DE1-8357-BABB484B407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8ADF09C-B631-4D4E-80BB-0CE8D5618B6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heart on a black background&#10;&#10;Description automatically generated">
            <a:extLst>
              <a:ext uri="{FF2B5EF4-FFF2-40B4-BE49-F238E27FC236}">
                <a16:creationId xmlns:a16="http://schemas.microsoft.com/office/drawing/2014/main" id="{D4E6B3F9-39F2-4B26-81EC-6EC959A41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000" r="-1157" b="34263"/>
          <a:stretch/>
        </p:blipFill>
        <p:spPr>
          <a:xfrm>
            <a:off x="0" y="0"/>
            <a:ext cx="110989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129360-6A27-4211-A1B4-2CE2893877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998674"/>
            <a:ext cx="9144000" cy="1202299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League Spartan"/>
              </a:rPr>
              <a:t>Meet The Funder</a:t>
            </a:r>
            <a:br>
              <a:rPr lang="en-GB" b="1" dirty="0">
                <a:solidFill>
                  <a:srgbClr val="FFFFFF"/>
                </a:solidFill>
                <a:latin typeface="League Spartan"/>
              </a:rPr>
            </a:br>
            <a:r>
              <a:rPr lang="en-GB" b="1" dirty="0">
                <a:solidFill>
                  <a:srgbClr val="FFFFFF"/>
                </a:solidFill>
                <a:latin typeface="League Spartan"/>
              </a:rPr>
              <a:t>17</a:t>
            </a:r>
            <a:r>
              <a:rPr lang="en-GB" b="1" baseline="30000" dirty="0">
                <a:solidFill>
                  <a:srgbClr val="FFFFFF"/>
                </a:solidFill>
                <a:latin typeface="League Spartan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ague Spartan"/>
              </a:rPr>
              <a:t> September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A3458-74F8-4854-A3B3-B50AC8EA5D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200973"/>
            <a:ext cx="9144000" cy="569319"/>
          </a:xfrm>
        </p:spPr>
        <p:txBody>
          <a:bodyPr>
            <a:normAutofit/>
          </a:bodyPr>
          <a:lstStyle/>
          <a:p>
            <a:pPr lvl="0"/>
            <a:r>
              <a:rPr lang="en-GB" sz="3200" b="1" dirty="0">
                <a:solidFill>
                  <a:srgbClr val="FFFFFF"/>
                </a:solidFill>
                <a:latin typeface="League Spartan"/>
              </a:rPr>
              <a:t>Sarah Lafford and Joanna Plaisant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3D4CEA-2055-4745-BE98-B761DDBF7ED1}"/>
              </a:ext>
            </a:extLst>
          </p:cNvPr>
          <p:cNvSpPr txBox="1"/>
          <p:nvPr/>
        </p:nvSpPr>
        <p:spPr>
          <a:xfrm>
            <a:off x="1524000" y="3571185"/>
            <a:ext cx="9144000" cy="7494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3A003A"/>
                </a:solidFill>
                <a:uFillTx/>
                <a:latin typeface="League Spartan"/>
              </a:rPr>
              <a:t>Heart of England Community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A63B-191D-04F1-6D0F-47597E41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02" y="18257"/>
            <a:ext cx="10515600" cy="1325559"/>
          </a:xfrm>
        </p:spPr>
        <p:txBody>
          <a:bodyPr/>
          <a:lstStyle/>
          <a:p>
            <a:r>
              <a:rPr lang="en-GB" dirty="0">
                <a:solidFill>
                  <a:srgbClr val="E6007E"/>
                </a:solidFill>
                <a:latin typeface="League Spartan"/>
              </a:rPr>
              <a:t>The Dulverton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06CD9-CF40-45EE-0419-4F55A375C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51424-A3EB-B213-A4B9-1F3DE877D4E4}"/>
              </a:ext>
            </a:extLst>
          </p:cNvPr>
          <p:cNvSpPr/>
          <p:nvPr/>
        </p:nvSpPr>
        <p:spPr>
          <a:xfrm>
            <a:off x="0" y="1284515"/>
            <a:ext cx="12192000" cy="557348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Maximum grant size £5,000 &amp; funding must be spent within 1 year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Priorities: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- Youth opportunities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- General welfare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- Conservation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- Heritage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Panel meetings for the Fund will take place on: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	October 2024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/>
              </a:rPr>
              <a:t>	February 2025</a:t>
            </a:r>
          </a:p>
        </p:txBody>
      </p:sp>
    </p:spTree>
    <p:extLst>
      <p:ext uri="{BB962C8B-B14F-4D97-AF65-F5344CB8AC3E}">
        <p14:creationId xmlns:p14="http://schemas.microsoft.com/office/powerpoint/2010/main" val="247507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AE308-EB80-46B1-B0DE-1EA044064BE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1EE7A-8DED-4783-970E-79573DB4F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V="1">
            <a:off x="729337" y="1592875"/>
            <a:ext cx="5366663" cy="45719"/>
          </a:xfrm>
        </p:spPr>
        <p:txBody>
          <a:bodyPr>
            <a:normAutofit fontScale="90000"/>
          </a:bodyPr>
          <a:lstStyle/>
          <a:p>
            <a:pPr lvl="0"/>
            <a:endParaRPr lang="en-GB" b="1" dirty="0">
              <a:solidFill>
                <a:srgbClr val="E6007E"/>
              </a:solidFill>
              <a:latin typeface="League Spart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30DCF-FD07-4B59-978C-B2B06BEE63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9337" y="1711707"/>
            <a:ext cx="9710064" cy="4708213"/>
          </a:xfrm>
        </p:spPr>
        <p:txBody>
          <a:bodyPr>
            <a:noAutofit/>
          </a:bodyPr>
          <a:lstStyle/>
          <a:p>
            <a:pPr lvl="0"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  <a:cs typeface="Lato" pitchFamily="34"/>
            </a:endParaRPr>
          </a:p>
          <a:p>
            <a:pPr lvl="0"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  <a:cs typeface="Lato" pitchFamily="34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endParaRPr lang="en-GB" sz="2000" dirty="0">
              <a:solidFill>
                <a:schemeClr val="bg1"/>
              </a:solidFill>
              <a:latin typeface="Lato" pitchFamily="34"/>
            </a:endParaRPr>
          </a:p>
        </p:txBody>
      </p:sp>
      <p:pic>
        <p:nvPicPr>
          <p:cNvPr id="8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D4863CF-0ED1-4A94-898B-B29761056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95"/>
          <a:stretch/>
        </p:blipFill>
        <p:spPr>
          <a:xfrm>
            <a:off x="7424050" y="1"/>
            <a:ext cx="4767950" cy="6857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E9211C2A-CB74-49B5-A879-926E2BDC07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A10FD-B23C-CB6D-1EFD-8B0279797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2147"/>
            <a:ext cx="7424050" cy="5655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E3D80C-72AA-FC59-AC2F-BEA261E257C8}"/>
              </a:ext>
            </a:extLst>
          </p:cNvPr>
          <p:cNvSpPr txBox="1"/>
          <p:nvPr/>
        </p:nvSpPr>
        <p:spPr>
          <a:xfrm>
            <a:off x="1002904" y="2449604"/>
            <a:ext cx="614758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What type of organisation are you?</a:t>
            </a:r>
          </a:p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How much do you need?</a:t>
            </a:r>
          </a:p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Who has overall responsibility?</a:t>
            </a:r>
          </a:p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Do you have necessary documents in place?</a:t>
            </a:r>
          </a:p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Annual income?</a:t>
            </a:r>
          </a:p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Bank account</a:t>
            </a:r>
          </a:p>
          <a:p>
            <a:pPr lvl="0"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latin typeface="Lato" pitchFamily="34"/>
                <a:cs typeface="Lato" pitchFamily="34"/>
              </a:rPr>
              <a:t>How many grants from this Foundation do you have?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F0133-FDAC-79E2-B5E2-AD19D6F24437}"/>
              </a:ext>
            </a:extLst>
          </p:cNvPr>
          <p:cNvSpPr txBox="1"/>
          <p:nvPr/>
        </p:nvSpPr>
        <p:spPr>
          <a:xfrm>
            <a:off x="729337" y="118832"/>
            <a:ext cx="642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E6007E"/>
                </a:solidFill>
                <a:latin typeface="League Spartan"/>
              </a:rPr>
              <a:t>Eligibility Checklist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464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AE308-EB80-46B1-B0DE-1EA044064BE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1EE7A-8DED-4783-970E-79573DB4F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337" y="267316"/>
            <a:ext cx="10515600" cy="1325559"/>
          </a:xfrm>
        </p:spPr>
        <p:txBody>
          <a:bodyPr/>
          <a:lstStyle/>
          <a:p>
            <a:pPr lvl="0"/>
            <a:r>
              <a:rPr lang="en-GB" b="1" dirty="0">
                <a:solidFill>
                  <a:schemeClr val="bg1"/>
                </a:solidFill>
                <a:latin typeface="League Spartan"/>
              </a:rPr>
              <a:t>How To Apply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30DCF-FD07-4B59-978C-B2B06BEE63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9337" y="1711707"/>
            <a:ext cx="9710064" cy="4708213"/>
          </a:xfrm>
        </p:spPr>
        <p:txBody>
          <a:bodyPr>
            <a:noAutofit/>
          </a:bodyPr>
          <a:lstStyle/>
          <a:p>
            <a:pPr lvl="0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itchFamily="34"/>
                <a:cs typeface="Lato" pitchFamily="34"/>
              </a:rPr>
              <a:t>Online &gt; heartofenglandcf.co.uk</a:t>
            </a:r>
          </a:p>
          <a:p>
            <a:pPr lvl="0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itchFamily="34"/>
                <a:cs typeface="Lato" pitchFamily="34"/>
              </a:rPr>
              <a:t>Supporting Documents</a:t>
            </a:r>
          </a:p>
          <a:p>
            <a:pPr lvl="0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itchFamily="34"/>
                <a:cs typeface="Lato" pitchFamily="34"/>
              </a:rPr>
              <a:t>Application deadlines </a:t>
            </a:r>
          </a:p>
          <a:p>
            <a:pPr lvl="0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itchFamily="34"/>
                <a:cs typeface="Lato" pitchFamily="34"/>
              </a:rPr>
              <a:t>Assessment – takes up to ten weeks </a:t>
            </a:r>
          </a:p>
          <a:p>
            <a:pPr lvl="0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itchFamily="34"/>
                <a:cs typeface="Lato" pitchFamily="34"/>
              </a:rPr>
              <a:t>Decision </a:t>
            </a:r>
          </a:p>
          <a:p>
            <a:pPr lvl="0"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itchFamily="34"/>
                <a:cs typeface="Lato" pitchFamily="34"/>
              </a:rPr>
              <a:t>End of Grant Monitoring Report</a:t>
            </a:r>
          </a:p>
          <a:p>
            <a:pPr lvl="0"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  <a:cs typeface="Lato" pitchFamily="34"/>
            </a:endParaRPr>
          </a:p>
          <a:p>
            <a:pPr lvl="0"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  <a:cs typeface="Lato" pitchFamily="34"/>
            </a:endParaRPr>
          </a:p>
          <a:p>
            <a:pPr lvl="0"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  <a:cs typeface="Lato" pitchFamily="34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endParaRPr lang="en-GB" sz="2000" dirty="0">
              <a:solidFill>
                <a:schemeClr val="bg1"/>
              </a:solidFill>
              <a:latin typeface="Lato" pitchFamily="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D4863CF-0ED1-4A94-898B-B29761056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r="6548"/>
          <a:stretch/>
        </p:blipFill>
        <p:spPr>
          <a:xfrm>
            <a:off x="7424050" y="1"/>
            <a:ext cx="4767950" cy="6857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E9211C2A-CB74-49B5-A879-926E2BDC07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DFB8-1666-452A-B535-9D544EBB3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5630"/>
            <a:ext cx="10515600" cy="1325559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League Spartan"/>
              </a:rPr>
              <a:t>Hints &amp;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1EA5-3867-4D6B-A5F5-AE4CF2C85F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7" y="1781189"/>
            <a:ext cx="6127677" cy="4351336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Symbol" pitchFamily="18"/>
              <a:buChar char=""/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Read </a:t>
            </a:r>
            <a:r>
              <a:rPr lang="en-GB" sz="2000" b="1" dirty="0">
                <a:solidFill>
                  <a:srgbClr val="FFFFFF"/>
                </a:solidFill>
                <a:latin typeface="Lato" pitchFamily="34"/>
              </a:rPr>
              <a:t>Fund Factsheet</a:t>
            </a:r>
          </a:p>
          <a:p>
            <a:pPr marL="342900" lvl="0" indent="-342900">
              <a:lnSpc>
                <a:spcPct val="150000"/>
              </a:lnSpc>
              <a:buFont typeface="Symbol" pitchFamily="18"/>
              <a:buChar char=""/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Supporting documents</a:t>
            </a:r>
          </a:p>
          <a:p>
            <a:pPr marL="342900" lvl="0" indent="-342900">
              <a:lnSpc>
                <a:spcPct val="150000"/>
              </a:lnSpc>
              <a:buFont typeface="Symbol" pitchFamily="18"/>
              <a:buChar char=""/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Check </a:t>
            </a:r>
            <a:r>
              <a:rPr lang="en-GB" sz="2000" b="1" dirty="0">
                <a:solidFill>
                  <a:srgbClr val="FFFFFF"/>
                </a:solidFill>
                <a:latin typeface="Lato" pitchFamily="34"/>
              </a:rPr>
              <a:t>Essential Information</a:t>
            </a:r>
          </a:p>
          <a:p>
            <a:pPr marL="342900" lvl="0" indent="-342900">
              <a:lnSpc>
                <a:spcPct val="100000"/>
              </a:lnSpc>
              <a:buFont typeface="Symbol" pitchFamily="18"/>
              <a:buChar char=""/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Be clear &amp; concise – why, what, how, where, when, who, how much</a:t>
            </a:r>
          </a:p>
          <a:p>
            <a:pPr marL="342900" lvl="0" indent="-342900">
              <a:lnSpc>
                <a:spcPct val="150000"/>
              </a:lnSpc>
              <a:buFont typeface="Symbol" pitchFamily="18"/>
              <a:buChar char=""/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SAVE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itchFamily="18"/>
              <a:buChar char=""/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Ask a friend</a:t>
            </a:r>
          </a:p>
        </p:txBody>
      </p:sp>
      <p:pic>
        <p:nvPicPr>
          <p:cNvPr id="4" name="Picture 4" descr="A person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5BA6AE77-424E-4F43-AA3B-021ACCD20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88" r="6138"/>
          <a:stretch/>
        </p:blipFill>
        <p:spPr>
          <a:xfrm>
            <a:off x="7043049" y="0"/>
            <a:ext cx="5225151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8CD30C4A-3B38-432E-92D5-821F00A076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365D-853F-443A-903F-3DD126F871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437540"/>
            <a:ext cx="9144000" cy="2387598"/>
          </a:xfrm>
        </p:spPr>
        <p:txBody>
          <a:bodyPr/>
          <a:lstStyle/>
          <a:p>
            <a:pPr lvl="0"/>
            <a:r>
              <a:rPr lang="en-GB">
                <a:solidFill>
                  <a:srgbClr val="FFFFFF"/>
                </a:solidFill>
                <a:latin typeface="League Spartan"/>
              </a:rPr>
              <a:t>Any Questions?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DDF901-D8CC-4443-8CF2-983F5E41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1" y="192676"/>
            <a:ext cx="1535908" cy="15425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7D8CC239-84B6-4C8A-994F-FD924F427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607" y="2596795"/>
            <a:ext cx="7814782" cy="31259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1937EB-0D92-442E-9234-BCB0EB59604F}"/>
              </a:ext>
            </a:extLst>
          </p:cNvPr>
          <p:cNvSpPr/>
          <p:nvPr/>
        </p:nvSpPr>
        <p:spPr>
          <a:xfrm>
            <a:off x="0" y="0"/>
            <a:ext cx="7260771" cy="6858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254E-06F5-4854-81B5-37C5A51A9A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League Spartan"/>
              </a:rPr>
              <a:t>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BFA31-AE35-4318-A23F-E264B23A9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972" y="1690688"/>
            <a:ext cx="5540826" cy="4351336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Lato" pitchFamily="34"/>
              </a:rPr>
              <a:t>Heart of England Community Foundation </a:t>
            </a: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is a charity that raises money to fund and develop community activity, right across Birmingham, the Black Country, Solihull and Warwickshire.</a:t>
            </a:r>
          </a:p>
        </p:txBody>
      </p:sp>
      <p:pic>
        <p:nvPicPr>
          <p:cNvPr id="4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B74C5802-6FD5-4F24-8ED8-82D8A1810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5"/>
          <a:stretch/>
        </p:blipFill>
        <p:spPr>
          <a:xfrm>
            <a:off x="7239009" y="0"/>
            <a:ext cx="497476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1BC99ECF-6776-40CC-AA01-43FCB0CE99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47284-F940-B25A-6332-3E4087A3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6A06E-395C-AEB0-E6E5-08D6C2B2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44" y="0"/>
            <a:ext cx="448665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8660D0-E30C-2B6B-6EF3-A4D58F2C34F6}"/>
              </a:ext>
            </a:extLst>
          </p:cNvPr>
          <p:cNvSpPr/>
          <p:nvPr/>
        </p:nvSpPr>
        <p:spPr>
          <a:xfrm>
            <a:off x="0" y="0"/>
            <a:ext cx="7705344" cy="6858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910D9-D656-D2A3-3CED-BFF07E2B7F40}"/>
              </a:ext>
            </a:extLst>
          </p:cNvPr>
          <p:cNvSpPr txBox="1"/>
          <p:nvPr/>
        </p:nvSpPr>
        <p:spPr>
          <a:xfrm>
            <a:off x="998806" y="703385"/>
            <a:ext cx="50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</a:rPr>
              <a:t>Our Impact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EF111-E2C3-22C2-9873-A2CFE0030511}"/>
              </a:ext>
            </a:extLst>
          </p:cNvPr>
          <p:cNvSpPr txBox="1"/>
          <p:nvPr/>
        </p:nvSpPr>
        <p:spPr>
          <a:xfrm>
            <a:off x="225083" y="1927274"/>
            <a:ext cx="7272997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Value for money</a:t>
            </a:r>
          </a:p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93p of each £1 we receive goes back to our communities</a:t>
            </a:r>
          </a:p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Every £1 invested in the Foundation we generated £4.18 of social value</a:t>
            </a:r>
          </a:p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During 2020-21 we received over 1,984 applications and awarded 1,495 grants </a:t>
            </a:r>
            <a:r>
              <a:rPr lang="en-US" sz="1800" dirty="0" err="1">
                <a:solidFill>
                  <a:schemeClr val="bg1"/>
                </a:solidFill>
                <a:latin typeface="Lato" pitchFamily="34"/>
              </a:rPr>
              <a:t>totalling</a:t>
            </a: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 £5.7m</a:t>
            </a:r>
          </a:p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52% of our grants have gone to </a:t>
            </a:r>
            <a:r>
              <a:rPr lang="en-US" sz="1800" dirty="0" err="1">
                <a:solidFill>
                  <a:schemeClr val="bg1"/>
                </a:solidFill>
                <a:latin typeface="Lato" pitchFamily="34"/>
              </a:rPr>
              <a:t>organisations</a:t>
            </a:r>
            <a:r>
              <a:rPr lang="en-US" sz="1800" dirty="0">
                <a:solidFill>
                  <a:schemeClr val="bg1"/>
                </a:solidFill>
                <a:latin typeface="Lato" pitchFamily="34"/>
              </a:rPr>
              <a:t> within the 20% most deprived areas</a:t>
            </a:r>
          </a:p>
        </p:txBody>
      </p:sp>
    </p:spTree>
    <p:extLst>
      <p:ext uri="{BB962C8B-B14F-4D97-AF65-F5344CB8AC3E}">
        <p14:creationId xmlns:p14="http://schemas.microsoft.com/office/powerpoint/2010/main" val="270515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C898DA-103E-48E2-9F65-550730E340F4}"/>
              </a:ext>
            </a:extLst>
          </p:cNvPr>
          <p:cNvSpPr/>
          <p:nvPr/>
        </p:nvSpPr>
        <p:spPr>
          <a:xfrm>
            <a:off x="4789714" y="0"/>
            <a:ext cx="7402286" cy="6858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92691-DFF2-419E-81EB-802D7BE1F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3604" y="159924"/>
            <a:ext cx="8196943" cy="1325559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League Spartan"/>
              </a:rPr>
              <a:t>Funding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2E9F-5F41-4010-B535-7040188993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9804" y="1485483"/>
            <a:ext cx="6411196" cy="4744507"/>
          </a:xfrm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GB" sz="2300" b="1" dirty="0">
                <a:solidFill>
                  <a:srgbClr val="FFFFFF"/>
                </a:solidFill>
                <a:latin typeface="Lato" pitchFamily="34"/>
              </a:rPr>
              <a:t>Birmingham Funds</a:t>
            </a:r>
          </a:p>
          <a:p>
            <a:pPr marL="0" lvl="0" indent="0">
              <a:lnSpc>
                <a:spcPct val="70000"/>
              </a:lnSpc>
              <a:spcBef>
                <a:spcPts val="300"/>
              </a:spcBef>
              <a:spcAft>
                <a:spcPts val="800"/>
              </a:spcAft>
              <a:buNone/>
            </a:pPr>
            <a:endParaRPr lang="en-GB" sz="2000" b="1" dirty="0">
              <a:solidFill>
                <a:srgbClr val="FFFFFF"/>
              </a:solidFill>
              <a:latin typeface="Lato" pitchFamily="34"/>
            </a:endParaRPr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Birmingham and Black Country Community </a:t>
            </a:r>
          </a:p>
          <a:p>
            <a:pPr>
              <a:lnSpc>
                <a:spcPct val="7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Positive Futures </a:t>
            </a:r>
          </a:p>
          <a:p>
            <a:pPr lvl="0">
              <a:lnSpc>
                <a:spcPct val="7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Harry Payne Fund</a:t>
            </a:r>
          </a:p>
          <a:p>
            <a:pPr lvl="0">
              <a:lnSpc>
                <a:spcPct val="7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IM Properties Community Fund</a:t>
            </a:r>
          </a:p>
          <a:p>
            <a:pPr lvl="0">
              <a:lnSpc>
                <a:spcPct val="7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Lato" pitchFamily="34"/>
              </a:rPr>
              <a:t>Dulverton Trust</a:t>
            </a:r>
          </a:p>
          <a:p>
            <a:pPr marL="0" lvl="0" indent="0">
              <a:lnSpc>
                <a:spcPct val="70000"/>
              </a:lnSpc>
              <a:spcAft>
                <a:spcPts val="800"/>
              </a:spcAft>
              <a:buNone/>
            </a:pPr>
            <a:endParaRPr lang="en-GB" sz="2300" dirty="0">
              <a:solidFill>
                <a:srgbClr val="FFFFFF"/>
              </a:solidFill>
              <a:latin typeface="Lato" pitchFamily="34"/>
            </a:endParaRPr>
          </a:p>
          <a:p>
            <a:pPr lvl="0">
              <a:lnSpc>
                <a:spcPct val="70000"/>
              </a:lnSpc>
              <a:spcAft>
                <a:spcPts val="800"/>
              </a:spcAft>
            </a:pPr>
            <a:endParaRPr lang="en-GB" sz="2000" dirty="0">
              <a:solidFill>
                <a:srgbClr val="FFFFFF"/>
              </a:solidFill>
              <a:latin typeface="Lato" pitchFamily="34"/>
            </a:endParaRPr>
          </a:p>
          <a:p>
            <a:pPr lvl="0">
              <a:lnSpc>
                <a:spcPct val="70000"/>
              </a:lnSpc>
              <a:spcAft>
                <a:spcPts val="800"/>
              </a:spcAft>
            </a:pPr>
            <a:endParaRPr lang="en-GB" sz="2000" dirty="0">
              <a:solidFill>
                <a:srgbClr val="FFFFFF"/>
              </a:solidFill>
              <a:latin typeface="Lato" pitchFamily="34"/>
            </a:endParaRPr>
          </a:p>
          <a:p>
            <a:pPr marL="0" lvl="0" indent="0">
              <a:lnSpc>
                <a:spcPct val="70000"/>
              </a:lnSpc>
              <a:spcAft>
                <a:spcPts val="800"/>
              </a:spcAft>
              <a:buNone/>
            </a:pPr>
            <a:endParaRPr lang="en-GB" sz="2000" dirty="0">
              <a:solidFill>
                <a:srgbClr val="FFFFFF"/>
              </a:solidFill>
              <a:latin typeface="Lato" pitchFamily="34"/>
            </a:endParaRPr>
          </a:p>
          <a:p>
            <a:pPr lvl="0">
              <a:lnSpc>
                <a:spcPct val="70000"/>
              </a:lnSpc>
              <a:spcAft>
                <a:spcPts val="800"/>
              </a:spcAft>
            </a:pPr>
            <a:endParaRPr lang="en-GB" sz="1800" dirty="0">
              <a:solidFill>
                <a:srgbClr val="FFFFFF"/>
              </a:solidFill>
              <a:latin typeface="Lato" pitchFamily="34"/>
            </a:endParaRPr>
          </a:p>
          <a:p>
            <a:pPr marL="0" lvl="0" indent="0">
              <a:lnSpc>
                <a:spcPct val="70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FFFFFF"/>
              </a:solidFill>
              <a:latin typeface="Lato" pitchFamily="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8ECCB6-8D17-4D8D-9D76-C417011FE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14"/>
          <a:stretch/>
        </p:blipFill>
        <p:spPr>
          <a:xfrm>
            <a:off x="-32669" y="0"/>
            <a:ext cx="4898583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8DF51B31-E911-401D-97C4-2989B67A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89E5-5B9D-4110-96D5-28B0BB61F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942" y="99826"/>
            <a:ext cx="10384971" cy="1325559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E6007E"/>
                </a:solidFill>
                <a:latin typeface="League Spartan"/>
              </a:rPr>
              <a:t>Birmingham and Black Country Communities Fund (BBCC)</a:t>
            </a:r>
            <a:endParaRPr lang="en-GB" sz="3600" b="1" dirty="0">
              <a:solidFill>
                <a:srgbClr val="E6007E"/>
              </a:solidFill>
              <a:latin typeface="League Spart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8D875-1B22-487F-AA86-B600BD6374F8}"/>
              </a:ext>
            </a:extLst>
          </p:cNvPr>
          <p:cNvSpPr/>
          <p:nvPr/>
        </p:nvSpPr>
        <p:spPr>
          <a:xfrm>
            <a:off x="0" y="1284515"/>
            <a:ext cx="12192000" cy="557348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5299-E651-4C55-8218-55831B0925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6558" y="2244938"/>
            <a:ext cx="10678883" cy="291676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Maximum of £3,000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Supports people in Birmingham and the Black Country. 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The aims of the fund are to strengthen communities. 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Will fund start up costs, existing projects, pilot projects and the purchase of equipment and resources. 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endParaRPr lang="en-US" sz="2000" dirty="0">
              <a:solidFill>
                <a:srgbClr val="FFFFFF"/>
              </a:solidFill>
              <a:latin typeface="Lato" pitchFamily="34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</a:pPr>
            <a:endParaRPr lang="en-US" sz="2000" dirty="0">
              <a:solidFill>
                <a:srgbClr val="FFFFFF"/>
              </a:solidFill>
              <a:latin typeface="Lato" pitchFamily="34"/>
            </a:endParaRPr>
          </a:p>
        </p:txBody>
      </p:sp>
      <p:pic>
        <p:nvPicPr>
          <p:cNvPr id="5" name="Picture 4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87BB6D45-AC73-45C1-8B1D-5CD3C558FC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35" y="5834743"/>
            <a:ext cx="900502" cy="9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7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CAD-22E8-EBA2-FB77-DE76DD1C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31" y="18257"/>
            <a:ext cx="10515600" cy="1325559"/>
          </a:xfrm>
        </p:spPr>
        <p:txBody>
          <a:bodyPr/>
          <a:lstStyle/>
          <a:p>
            <a:r>
              <a:rPr lang="en-GB" dirty="0">
                <a:solidFill>
                  <a:srgbClr val="E6007E"/>
                </a:solidFill>
                <a:latin typeface="League Spartan"/>
              </a:rPr>
              <a:t>Positive 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81B8-429D-3649-3180-35E44C8F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64B06-D6BA-AA5E-26FC-4FDA6E97AFE1}"/>
              </a:ext>
            </a:extLst>
          </p:cNvPr>
          <p:cNvSpPr/>
          <p:nvPr/>
        </p:nvSpPr>
        <p:spPr>
          <a:xfrm>
            <a:off x="0" y="1284514"/>
            <a:ext cx="12192000" cy="557348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Grants up to £5000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Practically helping young people to develop skills so they are prepared for work e.g. opportunities to gain work experience and mock interviews with employers.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Supporting young people who are in the process of leaving care so that they develop skills to live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Raising aspirations of young people by offering </a:t>
            </a:r>
            <a:r>
              <a:rPr lang="en-US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organised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mentoring opportunities – these opportunities should have an </a:t>
            </a:r>
            <a:r>
              <a:rPr lang="en-US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individualised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plan which shows growth and clear outcomes for each individual.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 supporting mental health of young people on the periphery of crime.</a:t>
            </a:r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89E5-5B9D-4110-96D5-28B0BB61F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942" y="99826"/>
            <a:ext cx="10384971" cy="1325559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E6007E"/>
                </a:solidFill>
                <a:latin typeface="League Spartan"/>
              </a:rPr>
              <a:t>The Harry Payne Fund</a:t>
            </a:r>
            <a:endParaRPr lang="en-GB" b="1" dirty="0">
              <a:solidFill>
                <a:srgbClr val="E6007E"/>
              </a:solidFill>
              <a:latin typeface="League Spart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8D875-1B22-487F-AA86-B600BD6374F8}"/>
              </a:ext>
            </a:extLst>
          </p:cNvPr>
          <p:cNvSpPr/>
          <p:nvPr/>
        </p:nvSpPr>
        <p:spPr>
          <a:xfrm>
            <a:off x="0" y="1284515"/>
            <a:ext cx="12192000" cy="557348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5299-E651-4C55-8218-55831B0925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6558" y="1785865"/>
            <a:ext cx="10678883" cy="291676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Majority of grant £1,500 and below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No deadline – panel meets quarterly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25 – mile radius of Birmingham City Centre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Broad range of activities and will support core costs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latin typeface="Lato" pitchFamily="34"/>
              </a:rPr>
              <a:t>CICs not supported</a:t>
            </a:r>
          </a:p>
          <a:p>
            <a:pPr marL="0" lvl="0" indent="0">
              <a:lnSpc>
                <a:spcPct val="130000"/>
              </a:lnSpc>
              <a:spcAft>
                <a:spcPts val="800"/>
              </a:spcAft>
              <a:buNone/>
            </a:pPr>
            <a:endParaRPr lang="en-GB" sz="1800" dirty="0">
              <a:solidFill>
                <a:schemeClr val="bg1"/>
              </a:solidFill>
              <a:latin typeface="Lato" pitchFamily="34"/>
            </a:endParaRPr>
          </a:p>
        </p:txBody>
      </p:sp>
      <p:pic>
        <p:nvPicPr>
          <p:cNvPr id="5" name="Picture 4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87BB6D45-AC73-45C1-8B1D-5CD3C558FC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35" y="5834743"/>
            <a:ext cx="900502" cy="9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AE308-EB80-46B1-B0DE-1EA044064BE9}"/>
              </a:ext>
            </a:extLst>
          </p:cNvPr>
          <p:cNvSpPr/>
          <p:nvPr/>
        </p:nvSpPr>
        <p:spPr>
          <a:xfrm>
            <a:off x="0" y="1273629"/>
            <a:ext cx="12192000" cy="5584371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1EE7A-8DED-4783-970E-79573DB4F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3" y="118832"/>
            <a:ext cx="10515600" cy="1325559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E6007E"/>
                </a:solidFill>
                <a:latin typeface="League Spartan"/>
              </a:rPr>
              <a:t>The IM Properties Community Fund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30DCF-FD07-4B59-978C-B2B06BEE63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9337" y="1711707"/>
            <a:ext cx="9710064" cy="470821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</a:endParaRPr>
          </a:p>
        </p:txBody>
      </p:sp>
      <p:pic>
        <p:nvPicPr>
          <p:cNvPr id="6" name="Picture 5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E9211C2A-CB74-49B5-A879-926E2BDC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F2456F-F0E6-760F-56CB-A92CC0A2F5B7}"/>
              </a:ext>
            </a:extLst>
          </p:cNvPr>
          <p:cNvSpPr/>
          <p:nvPr/>
        </p:nvSpPr>
        <p:spPr>
          <a:xfrm>
            <a:off x="0" y="1284515"/>
            <a:ext cx="12192000" cy="557348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2F3F1B-59F4-BD1A-9E4B-FED77D90A71D}"/>
              </a:ext>
            </a:extLst>
          </p:cNvPr>
          <p:cNvSpPr txBox="1"/>
          <p:nvPr/>
        </p:nvSpPr>
        <p:spPr>
          <a:xfrm>
            <a:off x="562708" y="1885071"/>
            <a:ext cx="10899955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Maximum Grant Size £3,000, addressing one of the following priorities as part of IM Properties Sustainable Futures Framework.</a:t>
            </a:r>
          </a:p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PEOPLE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Promoting positive change projects that: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Support health and wellbeing.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Promote inclusion and diversity within the community.</a:t>
            </a:r>
          </a:p>
          <a:p>
            <a:pPr marL="285750" lvl="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PLACE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Strengthening communities projects that: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Promote and encourage community cohesion.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Tackle social isolation and/or help to build social networks.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ato" pitchFamily="34"/>
              </a:rPr>
              <a:t>Help to raise aspirations and provide learning opportunities for children, young people, adults and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36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AE308-EB80-46B1-B0DE-1EA044064BE9}"/>
              </a:ext>
            </a:extLst>
          </p:cNvPr>
          <p:cNvSpPr/>
          <p:nvPr/>
        </p:nvSpPr>
        <p:spPr>
          <a:xfrm>
            <a:off x="0" y="1273629"/>
            <a:ext cx="12192000" cy="5584371"/>
          </a:xfrm>
          <a:prstGeom prst="rect">
            <a:avLst/>
          </a:prstGeom>
          <a:solidFill>
            <a:srgbClr val="3A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1EE7A-8DED-4783-970E-79573DB4F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3" y="118832"/>
            <a:ext cx="10515600" cy="1325559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E6007E"/>
                </a:solidFill>
                <a:latin typeface="League Spartan"/>
              </a:rPr>
              <a:t>IM Properties Continued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30DCF-FD07-4B59-978C-B2B06BEE63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9337" y="1711707"/>
            <a:ext cx="9710064" cy="470821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sz="2000" dirty="0">
              <a:solidFill>
                <a:schemeClr val="bg1"/>
              </a:solidFill>
              <a:latin typeface="Lato" pitchFamily="34"/>
            </a:endParaRPr>
          </a:p>
        </p:txBody>
      </p:sp>
      <p:pic>
        <p:nvPicPr>
          <p:cNvPr id="6" name="Picture 5" descr="A white heart on a black background&#10;&#10;Description automatically generated">
            <a:extLst>
              <a:ext uri="{FF2B5EF4-FFF2-40B4-BE49-F238E27FC236}">
                <a16:creationId xmlns:a16="http://schemas.microsoft.com/office/drawing/2014/main" id="{E9211C2A-CB74-49B5-A879-926E2BDC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9" y="5620005"/>
            <a:ext cx="1114308" cy="111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D9C5F0-47DD-10C9-6C71-A498BA40FB65}"/>
              </a:ext>
            </a:extLst>
          </p:cNvPr>
          <p:cNvSpPr/>
          <p:nvPr/>
        </p:nvSpPr>
        <p:spPr>
          <a:xfrm>
            <a:off x="0" y="1284515"/>
            <a:ext cx="12192000" cy="5573486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558BB-EB8E-4D65-FE0E-2640F5AB5589}"/>
              </a:ext>
            </a:extLst>
          </p:cNvPr>
          <p:cNvSpPr txBox="1"/>
          <p:nvPr/>
        </p:nvSpPr>
        <p:spPr>
          <a:xfrm>
            <a:off x="656439" y="2401119"/>
            <a:ext cx="1140889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>
                <a:solidFill>
                  <a:schemeClr val="bg1"/>
                </a:solidFill>
                <a:latin typeface="Lato" pitchFamily="34"/>
              </a:rPr>
              <a:t>PLANET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>
                <a:solidFill>
                  <a:schemeClr val="bg1"/>
                </a:solidFill>
                <a:latin typeface="Lato" pitchFamily="34"/>
              </a:rPr>
              <a:t>Enhancing the natural environment projects that: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>
                <a:solidFill>
                  <a:schemeClr val="bg1"/>
                </a:solidFill>
                <a:latin typeface="Lato" pitchFamily="34"/>
              </a:rPr>
              <a:t>Promote education and awareness of sustainability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>
                <a:solidFill>
                  <a:schemeClr val="bg1"/>
                </a:solidFill>
                <a:latin typeface="Lato" pitchFamily="34"/>
              </a:rPr>
              <a:t>Encourage resource efficiency by reduction, recycling and reusing of waste materials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>
                <a:solidFill>
                  <a:schemeClr val="bg1"/>
                </a:solidFill>
                <a:latin typeface="Lato" pitchFamily="34"/>
              </a:rPr>
              <a:t>Support environmental initiatives including wildlife and habitat creation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sz="1800">
              <a:solidFill>
                <a:schemeClr val="bg1"/>
              </a:solidFill>
              <a:latin typeface="Lato" pitchFamily="34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>
                <a:solidFill>
                  <a:schemeClr val="bg1"/>
                </a:solidFill>
                <a:latin typeface="Lato" pitchFamily="34"/>
              </a:rPr>
              <a:t>No deadlines – panel meet quarterly</a:t>
            </a:r>
            <a:endParaRPr lang="en-GB" sz="1800" dirty="0">
              <a:solidFill>
                <a:schemeClr val="bg1"/>
              </a:solidFill>
              <a:latin typeface="Lat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9189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1042</Words>
  <Application>Microsoft Office PowerPoint</Application>
  <PresentationFormat>Widescreen</PresentationFormat>
  <Paragraphs>135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League Spartan</vt:lpstr>
      <vt:lpstr>Symbol</vt:lpstr>
      <vt:lpstr>Office Theme</vt:lpstr>
      <vt:lpstr>Custom Design</vt:lpstr>
      <vt:lpstr>Meet The Funder 17th September 2024</vt:lpstr>
      <vt:lpstr>About</vt:lpstr>
      <vt:lpstr>PowerPoint Presentation</vt:lpstr>
      <vt:lpstr>Funding Opportunities </vt:lpstr>
      <vt:lpstr>Birmingham and Black Country Communities Fund (BBCC)</vt:lpstr>
      <vt:lpstr>Positive Futures</vt:lpstr>
      <vt:lpstr>The Harry Payne Fund</vt:lpstr>
      <vt:lpstr>The IM Properties Community Fund</vt:lpstr>
      <vt:lpstr>IM Properties Continued</vt:lpstr>
      <vt:lpstr>The Dulverton Trust </vt:lpstr>
      <vt:lpstr>PowerPoint Presentation</vt:lpstr>
      <vt:lpstr>How To Apply  </vt:lpstr>
      <vt:lpstr>Hints &amp; Tips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Greaves</dc:creator>
  <cp:lastModifiedBy>Shamiela Ahmed</cp:lastModifiedBy>
  <cp:revision>37</cp:revision>
  <dcterms:created xsi:type="dcterms:W3CDTF">2021-05-12T15:07:17Z</dcterms:created>
  <dcterms:modified xsi:type="dcterms:W3CDTF">2024-09-16T10:21:15Z</dcterms:modified>
</cp:coreProperties>
</file>